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7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49" d="100"/>
          <a:sy n="49" d="100"/>
        </p:scale>
        <p:origin x="-90"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61B64777-E247-4C99-9C77-29C3370A5436}"/>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xmlns="" id="{985BA69A-E9AA-4272-9813-D803CBF523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xmlns="" id="{99F654A6-0227-4F10-BD6F-6962E11F59EC}"/>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5" name="Élőláb helye 4">
            <a:extLst>
              <a:ext uri="{FF2B5EF4-FFF2-40B4-BE49-F238E27FC236}">
                <a16:creationId xmlns:a16="http://schemas.microsoft.com/office/drawing/2014/main" xmlns="" id="{02FA5AAC-CEE0-496A-B777-FD5EB99945DD}"/>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xmlns="" id="{92365616-9A8C-41D2-BECE-C2D1E80B3109}"/>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3549428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1BEBF89A-1711-4E55-820F-1F6D326D09A8}"/>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xmlns="" id="{BFFEA32F-F7B8-43C3-91D6-50ED246CC865}"/>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xmlns="" id="{8017BA71-2E23-47F2-86B3-50CDBDCEA31A}"/>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5" name="Élőláb helye 4">
            <a:extLst>
              <a:ext uri="{FF2B5EF4-FFF2-40B4-BE49-F238E27FC236}">
                <a16:creationId xmlns:a16="http://schemas.microsoft.com/office/drawing/2014/main" xmlns="" id="{A3659943-A731-461C-AC55-85A96CAD1EB6}"/>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xmlns="" id="{AF55E250-E024-41C9-AC90-83D72173F15E}"/>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1856132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xmlns="" id="{4AE12007-F809-4864-9439-9D914AE0D5C6}"/>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xmlns="" id="{E0B56012-6880-456A-BEA5-3D568E7C9542}"/>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xmlns="" id="{4941E357-FEF3-4C1F-9FF1-A0DDA5725692}"/>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5" name="Élőláb helye 4">
            <a:extLst>
              <a:ext uri="{FF2B5EF4-FFF2-40B4-BE49-F238E27FC236}">
                <a16:creationId xmlns:a16="http://schemas.microsoft.com/office/drawing/2014/main" xmlns="" id="{DA495316-6B11-407B-A7A2-5EEC24612D09}"/>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xmlns="" id="{3ACAE5A4-545F-46A5-8F24-D9E0E389B121}"/>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27405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4A5DFFA3-0831-4FFD-9CE1-48E073A904E4}"/>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xmlns="" id="{D4B85B5A-B391-4456-B201-954BC394088C}"/>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xmlns="" id="{6EC0004C-91DE-4782-A019-F4B17B20CC30}"/>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5" name="Élőláb helye 4">
            <a:extLst>
              <a:ext uri="{FF2B5EF4-FFF2-40B4-BE49-F238E27FC236}">
                <a16:creationId xmlns:a16="http://schemas.microsoft.com/office/drawing/2014/main" xmlns="" id="{F3ACA9C8-2492-4B36-9BEE-864DE89E8508}"/>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xmlns="" id="{CF6C96AA-79D2-4007-A64E-0877DA350873}"/>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1536805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9950E29B-E781-4153-B07F-3704D3D9BF7B}"/>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xmlns="" id="{43C23B11-F3F7-4456-A1A9-EE51E28B3B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xmlns="" id="{CB7067A4-9969-4BB7-ACB1-320BD5BD3D48}"/>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5" name="Élőláb helye 4">
            <a:extLst>
              <a:ext uri="{FF2B5EF4-FFF2-40B4-BE49-F238E27FC236}">
                <a16:creationId xmlns:a16="http://schemas.microsoft.com/office/drawing/2014/main" xmlns="" id="{3640BFD8-DF6A-471D-AE85-DF1BD46C2C0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xmlns="" id="{FA99F6CD-00BE-4D1B-937D-50100325CF69}"/>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3140920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64140771-CA89-4A0D-BFBE-516BC827CBC4}"/>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xmlns="" id="{C610E984-2896-4315-A813-95E4F5DB5072}"/>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xmlns="" id="{43E8CC64-93F9-4A37-BA7D-9241FEE5ED93}"/>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xmlns="" id="{1AAF6C3E-5EAC-43C3-90D9-046CE4F06177}"/>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6" name="Élőláb helye 5">
            <a:extLst>
              <a:ext uri="{FF2B5EF4-FFF2-40B4-BE49-F238E27FC236}">
                <a16:creationId xmlns:a16="http://schemas.microsoft.com/office/drawing/2014/main" xmlns="" id="{15C37623-2D17-4A8E-83B7-871C8F85E505}"/>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xmlns="" id="{A05651E5-D5E4-48A1-B3D5-1F199192E45C}"/>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777114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8A2B0981-C422-461B-BD1E-ADA53907CC26}"/>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xmlns="" id="{CDC4D66D-562F-4B3E-B41A-FFEAB35EE2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xmlns="" id="{CF623090-786A-4B6E-AB59-DFB474CE9DBE}"/>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xmlns="" id="{C9B10723-4314-41A9-924D-65E1EADC0F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xmlns="" id="{6F0FF4E0-29A5-421D-B8D0-8373D223DD3B}"/>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xmlns="" id="{CC453E3E-A16E-4320-A3B4-DF41C5850C7F}"/>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8" name="Élőláb helye 7">
            <a:extLst>
              <a:ext uri="{FF2B5EF4-FFF2-40B4-BE49-F238E27FC236}">
                <a16:creationId xmlns:a16="http://schemas.microsoft.com/office/drawing/2014/main" xmlns="" id="{8A10EC61-E8BC-4044-8D68-EAC6FF34C1A7}"/>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xmlns="" id="{E0FC2926-5B56-461D-A5C5-F57ED08E86F3}"/>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388952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31374E89-621C-4EE3-84B4-9CAF679A57AC}"/>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xmlns="" id="{7BBDE727-5ED7-42F6-A52B-254A60A72414}"/>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4" name="Élőláb helye 3">
            <a:extLst>
              <a:ext uri="{FF2B5EF4-FFF2-40B4-BE49-F238E27FC236}">
                <a16:creationId xmlns:a16="http://schemas.microsoft.com/office/drawing/2014/main" xmlns="" id="{1AA62094-4B98-4211-8F47-639B4A37E775}"/>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xmlns="" id="{E94D8318-FAE9-48F9-AA21-6B9B13C2A0B0}"/>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675281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xmlns="" id="{802F8E15-ADA5-4FB1-8142-E38A5026FD6C}"/>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3" name="Élőláb helye 2">
            <a:extLst>
              <a:ext uri="{FF2B5EF4-FFF2-40B4-BE49-F238E27FC236}">
                <a16:creationId xmlns:a16="http://schemas.microsoft.com/office/drawing/2014/main" xmlns="" id="{0C52952F-F611-4DF3-AE40-9EF6256849AD}"/>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xmlns="" id="{5F0E0C18-228D-4441-B4F9-50D68482343B}"/>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201090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6511AF50-8948-46A2-B16D-8FD503751AEF}"/>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xmlns="" id="{8BE44FD2-525E-4FCC-B5F4-0E89CB3C67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xmlns="" id="{9ACFA82B-CF73-4D2C-91D7-05D328AEAB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xmlns="" id="{DC8BBD3D-D17D-4F9C-96BE-F819C21AAF10}"/>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6" name="Élőláb helye 5">
            <a:extLst>
              <a:ext uri="{FF2B5EF4-FFF2-40B4-BE49-F238E27FC236}">
                <a16:creationId xmlns:a16="http://schemas.microsoft.com/office/drawing/2014/main" xmlns="" id="{2DAFEC7C-F217-405E-8710-CFA724543EF7}"/>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xmlns="" id="{2607C562-7EA4-42C7-9186-0DD2ED339DC6}"/>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140897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4BA16224-8E1C-42EA-87FA-21B7EB492AD2}"/>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xmlns="" id="{2F60FB7A-B811-45CE-AA99-4CDF6540C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xmlns="" id="{6A5D3C95-494D-4B7A-81A6-B11B625785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xmlns="" id="{D0CC9B5C-78EF-4004-8C25-0D80107484EB}"/>
              </a:ext>
            </a:extLst>
          </p:cNvPr>
          <p:cNvSpPr>
            <a:spLocks noGrp="1"/>
          </p:cNvSpPr>
          <p:nvPr>
            <p:ph type="dt" sz="half" idx="10"/>
          </p:nvPr>
        </p:nvSpPr>
        <p:spPr/>
        <p:txBody>
          <a:bodyPr/>
          <a:lstStyle/>
          <a:p>
            <a:fld id="{DE8A456A-A2FF-4C6C-A956-35765076E81E}" type="datetimeFigureOut">
              <a:rPr lang="hu-HU" smtClean="0"/>
              <a:pPr/>
              <a:t>2018.09.21.</a:t>
            </a:fld>
            <a:endParaRPr lang="hu-HU"/>
          </a:p>
        </p:txBody>
      </p:sp>
      <p:sp>
        <p:nvSpPr>
          <p:cNvPr id="6" name="Élőláb helye 5">
            <a:extLst>
              <a:ext uri="{FF2B5EF4-FFF2-40B4-BE49-F238E27FC236}">
                <a16:creationId xmlns:a16="http://schemas.microsoft.com/office/drawing/2014/main" xmlns="" id="{0D548B29-88E7-43E5-820B-8BE79388FC01}"/>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xmlns="" id="{0C4EE1EF-F55A-4B86-9444-E3BF04971F0F}"/>
              </a:ext>
            </a:extLst>
          </p:cNvPr>
          <p:cNvSpPr>
            <a:spLocks noGrp="1"/>
          </p:cNvSpPr>
          <p:nvPr>
            <p:ph type="sldNum" sz="quarter" idx="12"/>
          </p:nvPr>
        </p:nvSpPr>
        <p:spPr/>
        <p:txBody>
          <a:body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1726833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xmlns="" id="{8722A3CB-AF10-40C7-87A0-A2D42F2211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xmlns="" id="{E025B5D4-F61A-488E-BF0F-02A8D5B7BA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xmlns="" id="{CEFDA9A6-8589-4709-B68F-390F08B9ED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8A456A-A2FF-4C6C-A956-35765076E81E}" type="datetimeFigureOut">
              <a:rPr lang="hu-HU" smtClean="0"/>
              <a:pPr/>
              <a:t>2018.09.21.</a:t>
            </a:fld>
            <a:endParaRPr lang="hu-HU"/>
          </a:p>
        </p:txBody>
      </p:sp>
      <p:sp>
        <p:nvSpPr>
          <p:cNvPr id="5" name="Élőláb helye 4">
            <a:extLst>
              <a:ext uri="{FF2B5EF4-FFF2-40B4-BE49-F238E27FC236}">
                <a16:creationId xmlns:a16="http://schemas.microsoft.com/office/drawing/2014/main" xmlns="" id="{0A967E52-9AC9-4D04-9E1C-7565920EDE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xmlns="" id="{CF1A33FB-C471-4E30-B3C0-709404567A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E61B5-6A77-43B1-AB53-8C0A0E21D013}" type="slidenum">
              <a:rPr lang="hu-HU" smtClean="0"/>
              <a:pPr/>
              <a:t>‹#›</a:t>
            </a:fld>
            <a:endParaRPr lang="hu-HU"/>
          </a:p>
        </p:txBody>
      </p:sp>
    </p:spTree>
    <p:extLst>
      <p:ext uri="{BB962C8B-B14F-4D97-AF65-F5344CB8AC3E}">
        <p14:creationId xmlns:p14="http://schemas.microsoft.com/office/powerpoint/2010/main" xmlns="" val="2462299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1045B59B-615E-4718-A150-42DE5D03E1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D6CF29CD-38B8-4924-BA11-6D60517487E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242816"/>
            <a:ext cx="12192000" cy="261518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3C48C6CF-57EA-417F-AE7C-E55ADD96E07F}"/>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0729" y="643464"/>
            <a:ext cx="10740911" cy="3275978"/>
          </a:xfrm>
          <a:prstGeom prst="rect">
            <a:avLst/>
          </a:prstGeom>
          <a:noFill/>
        </p:spPr>
      </p:pic>
      <p:sp>
        <p:nvSpPr>
          <p:cNvPr id="2" name="Cím 1">
            <a:extLst>
              <a:ext uri="{FF2B5EF4-FFF2-40B4-BE49-F238E27FC236}">
                <a16:creationId xmlns:a16="http://schemas.microsoft.com/office/drawing/2014/main" xmlns="" id="{EA4950C7-C734-480A-8763-8B12A91B6290}"/>
              </a:ext>
            </a:extLst>
          </p:cNvPr>
          <p:cNvSpPr>
            <a:spLocks noGrp="1"/>
          </p:cNvSpPr>
          <p:nvPr>
            <p:ph type="ctrTitle"/>
          </p:nvPr>
        </p:nvSpPr>
        <p:spPr>
          <a:xfrm>
            <a:off x="707011" y="4502330"/>
            <a:ext cx="10765410" cy="1207269"/>
          </a:xfrm>
        </p:spPr>
        <p:txBody>
          <a:bodyPr>
            <a:normAutofit/>
          </a:bodyPr>
          <a:lstStyle/>
          <a:p>
            <a:r>
              <a:rPr lang="hu-HU" sz="2400" b="1" cap="all">
                <a:solidFill>
                  <a:srgbClr val="FFFFFF"/>
                </a:solidFill>
                <a:latin typeface="Arial" panose="020B0604020202020204" pitchFamily="34" charset="0"/>
                <a:cs typeface="Arial" panose="020B0604020202020204" pitchFamily="34" charset="0"/>
              </a:rPr>
              <a:t>Esettanulmány</a:t>
            </a:r>
            <a:r>
              <a:rPr lang="hu-HU" sz="2400" b="1">
                <a:solidFill>
                  <a:srgbClr val="FFFFFF"/>
                </a:solidFill>
                <a:latin typeface="Arial" panose="020B0604020202020204" pitchFamily="34" charset="0"/>
                <a:cs typeface="Arial" panose="020B0604020202020204" pitchFamily="34" charset="0"/>
              </a:rPr>
              <a:t/>
            </a:r>
            <a:br>
              <a:rPr lang="hu-HU" sz="2400" b="1">
                <a:solidFill>
                  <a:srgbClr val="FFFFFF"/>
                </a:solidFill>
                <a:latin typeface="Arial" panose="020B0604020202020204" pitchFamily="34" charset="0"/>
                <a:cs typeface="Arial" panose="020B0604020202020204" pitchFamily="34" charset="0"/>
              </a:rPr>
            </a:br>
            <a:r>
              <a:rPr lang="hu-HU" sz="2400" b="1" cap="all">
                <a:solidFill>
                  <a:srgbClr val="FFFFFF"/>
                </a:solidFill>
                <a:latin typeface="Arial" panose="020B0604020202020204" pitchFamily="34" charset="0"/>
                <a:cs typeface="Arial" panose="020B0604020202020204" pitchFamily="34" charset="0"/>
              </a:rPr>
              <a:t>Eszközvagyon-értékelés témakörben</a:t>
            </a:r>
            <a:r>
              <a:rPr lang="hu-HU" sz="2400">
                <a:solidFill>
                  <a:srgbClr val="FFFFFF"/>
                </a:solidFill>
              </a:rPr>
              <a:t/>
            </a:r>
            <a:br>
              <a:rPr lang="hu-HU" sz="2400">
                <a:solidFill>
                  <a:srgbClr val="FFFFFF"/>
                </a:solidFill>
              </a:rPr>
            </a:br>
            <a:endParaRPr lang="hu-HU" sz="2400">
              <a:solidFill>
                <a:srgbClr val="FFFFFF"/>
              </a:solidFill>
            </a:endParaRPr>
          </a:p>
        </p:txBody>
      </p:sp>
      <p:sp>
        <p:nvSpPr>
          <p:cNvPr id="3" name="Alcím 2">
            <a:extLst>
              <a:ext uri="{FF2B5EF4-FFF2-40B4-BE49-F238E27FC236}">
                <a16:creationId xmlns:a16="http://schemas.microsoft.com/office/drawing/2014/main" xmlns="" id="{A1B7391B-A471-4520-BF54-7D792D3D5DDB}"/>
              </a:ext>
            </a:extLst>
          </p:cNvPr>
          <p:cNvSpPr>
            <a:spLocks noGrp="1"/>
          </p:cNvSpPr>
          <p:nvPr>
            <p:ph type="subTitle" idx="1"/>
          </p:nvPr>
        </p:nvSpPr>
        <p:spPr>
          <a:xfrm>
            <a:off x="1376313" y="5665510"/>
            <a:ext cx="9426806" cy="719122"/>
          </a:xfrm>
        </p:spPr>
        <p:txBody>
          <a:bodyPr>
            <a:normAutofit/>
          </a:bodyPr>
          <a:lstStyle/>
          <a:p>
            <a:r>
              <a:rPr lang="hu-HU" sz="2200" b="1" cap="all">
                <a:solidFill>
                  <a:srgbClr val="E7E6E6"/>
                </a:solidFill>
                <a:latin typeface="Arial" panose="020B0604020202020204" pitchFamily="34" charset="0"/>
                <a:cs typeface="Arial" panose="020B0604020202020204" pitchFamily="34" charset="0"/>
              </a:rPr>
              <a:t>(csoportosan aktivált eszközök szétválasztása Számvitelben, ADÓZÁSI CÉLÚ ÉRTÉKELÉSSEL)</a:t>
            </a:r>
            <a:endParaRPr lang="hu-HU" sz="2200">
              <a:solidFill>
                <a:srgbClr val="E7E6E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1761372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Vegyipar vagyonértékelői szemmel</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5078313"/>
          </a:xfrm>
          <a:prstGeom prst="rect">
            <a:avLst/>
          </a:prstGeom>
        </p:spPr>
        <p:txBody>
          <a:bodyPr wrap="square">
            <a:spAutoFit/>
          </a:bodyPr>
          <a:lstStyle/>
          <a:p>
            <a:r>
              <a:rPr lang="hu-HU" dirty="0"/>
              <a:t>Vagyonértékelői szemmel a vegyipari eszközöket az alábbi csoportba soroljuk:</a:t>
            </a:r>
          </a:p>
          <a:p>
            <a:pPr marL="285750" lvl="0" indent="-285750">
              <a:buFont typeface="Arial" panose="020B0604020202020204" pitchFamily="34" charset="0"/>
              <a:buChar char="•"/>
            </a:pPr>
            <a:r>
              <a:rPr lang="hu-HU" dirty="0"/>
              <a:t>Technológiai számmal ellátott eszközök:</a:t>
            </a:r>
          </a:p>
          <a:p>
            <a:pPr marL="742950" lvl="1" indent="-285750">
              <a:buFont typeface="Arial" panose="020B0604020202020204" pitchFamily="34" charset="0"/>
              <a:buChar char="•"/>
            </a:pPr>
            <a:r>
              <a:rPr lang="hu-HU" dirty="0"/>
              <a:t>Fő technológia része,</a:t>
            </a:r>
          </a:p>
          <a:p>
            <a:pPr marL="742950" lvl="1" indent="-285750">
              <a:buFont typeface="Arial" panose="020B0604020202020204" pitchFamily="34" charset="0"/>
              <a:buChar char="•"/>
            </a:pPr>
            <a:r>
              <a:rPr lang="hu-HU" dirty="0"/>
              <a:t>fő technológiát kiszolgáló technológiák része.</a:t>
            </a:r>
          </a:p>
          <a:p>
            <a:pPr marL="285750" lvl="0" indent="-285750">
              <a:buFont typeface="Arial" panose="020B0604020202020204" pitchFamily="34" charset="0"/>
              <a:buChar char="•"/>
            </a:pPr>
            <a:r>
              <a:rPr lang="hu-HU" dirty="0"/>
              <a:t>Technológia számmal el nem látott eszközök.</a:t>
            </a:r>
          </a:p>
          <a:p>
            <a:r>
              <a:rPr lang="hu-HU" dirty="0"/>
              <a:t> </a:t>
            </a:r>
          </a:p>
          <a:p>
            <a:r>
              <a:rPr lang="hu-HU" dirty="0"/>
              <a:t>Az iparág sajátossága, hogy a fő technológiák közé tartozó gyártási folyamatait automatizáltan, figyeli, illetve vezérli. Ebben a rendszerben az egyes részfolyamatokat, azok eszközeit technológiai számmal látják el, amely számok az eszköznek a technológiában elfoglalt helyére illetve az eszköz típusára is utal. Ezek a számok az eszközökön is fellelhetőek, a helyi beazonosíthatóság miatt. Ez a beazonosíthatóság a vagyonértékelés szempontjából kulcs fontosságú kérdés.</a:t>
            </a:r>
          </a:p>
          <a:p>
            <a:endParaRPr lang="hu-HU" dirty="0"/>
          </a:p>
          <a:p>
            <a:r>
              <a:rPr lang="hu-HU" dirty="0"/>
              <a:t>Pl.: HE1102 – </a:t>
            </a:r>
            <a:r>
              <a:rPr lang="hu-HU" dirty="0" err="1"/>
              <a:t>Heaet</a:t>
            </a:r>
            <a:r>
              <a:rPr lang="hu-HU" dirty="0"/>
              <a:t> </a:t>
            </a:r>
            <a:r>
              <a:rPr lang="hu-HU" dirty="0" err="1"/>
              <a:t>Exchanger</a:t>
            </a:r>
            <a:r>
              <a:rPr lang="hu-HU" dirty="0"/>
              <a:t> (hőcserélő) az 11-es technológiai sorrendű technológiában és a kettes számú hőcserélő.</a:t>
            </a:r>
          </a:p>
          <a:p>
            <a:endParaRPr lang="hu-HU" dirty="0"/>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304804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Vegyipar vagyonértékelői szemmel</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3139321"/>
          </a:xfrm>
          <a:prstGeom prst="rect">
            <a:avLst/>
          </a:prstGeom>
        </p:spPr>
        <p:txBody>
          <a:bodyPr wrap="square">
            <a:spAutoFit/>
          </a:bodyPr>
          <a:lstStyle/>
          <a:p>
            <a:endParaRPr lang="hu-HU" dirty="0"/>
          </a:p>
          <a:p>
            <a:r>
              <a:rPr lang="hu-HU" dirty="0"/>
              <a:t>Pl.: HE1102 – </a:t>
            </a:r>
            <a:r>
              <a:rPr lang="hu-HU" dirty="0" err="1"/>
              <a:t>Heaet</a:t>
            </a:r>
            <a:r>
              <a:rPr lang="hu-HU" dirty="0"/>
              <a:t> </a:t>
            </a:r>
            <a:r>
              <a:rPr lang="hu-HU" dirty="0" err="1"/>
              <a:t>Exchanger</a:t>
            </a:r>
            <a:r>
              <a:rPr lang="hu-HU" dirty="0"/>
              <a:t> (hőcserélő) az 11-es technológiai sorrendű technológiában és a kettes számú hőcserélő.</a:t>
            </a:r>
          </a:p>
          <a:p>
            <a:endParaRPr lang="hu-HU" dirty="0"/>
          </a:p>
          <a:p>
            <a:r>
              <a:rPr lang="hu-HU" dirty="0"/>
              <a:t>A technológiai számok esetenként tartalmaznak technikai információt is. Pl.: TK50001 – Tank – (tartály) 50.000 m</a:t>
            </a:r>
            <a:r>
              <a:rPr lang="hu-HU" baseline="30000" dirty="0"/>
              <a:t>3</a:t>
            </a:r>
            <a:r>
              <a:rPr lang="hu-HU" dirty="0"/>
              <a:t>-es.</a:t>
            </a:r>
          </a:p>
          <a:p>
            <a:endParaRPr lang="hu-HU" dirty="0"/>
          </a:p>
          <a:p>
            <a:r>
              <a:rPr lang="hu-HU" dirty="0"/>
              <a:t>Tehát az egyes technológiákhoz tartozó eszközök, amelyek részei a technológia folyamatirányítási rendszerének jól beazonosíthatók. </a:t>
            </a:r>
          </a:p>
          <a:p>
            <a:endParaRPr lang="hu-HU" dirty="0"/>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408819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Vegyipar vagyonértékelői szemmel</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4524315"/>
          </a:xfrm>
          <a:prstGeom prst="rect">
            <a:avLst/>
          </a:prstGeom>
        </p:spPr>
        <p:txBody>
          <a:bodyPr wrap="square">
            <a:spAutoFit/>
          </a:bodyPr>
          <a:lstStyle/>
          <a:p>
            <a:r>
              <a:rPr lang="hu-HU" dirty="0"/>
              <a:t>A vegyi technológiák folyamatait egyvonalas műszaki rajzokkal P&amp;ID (</a:t>
            </a:r>
            <a:r>
              <a:rPr lang="hu-HU" dirty="0" err="1"/>
              <a:t>Piping</a:t>
            </a:r>
            <a:r>
              <a:rPr lang="hu-HU" dirty="0"/>
              <a:t> and </a:t>
            </a:r>
            <a:r>
              <a:rPr lang="hu-HU" dirty="0" err="1"/>
              <a:t>Instrumentation</a:t>
            </a:r>
            <a:r>
              <a:rPr lang="hu-HU" dirty="0"/>
              <a:t> Diagramm) szokás papíron, vagy a folyamatirányítási rendszerben megjeleníteni.</a:t>
            </a:r>
          </a:p>
          <a:p>
            <a:endParaRPr lang="hu-HU" dirty="0"/>
          </a:p>
          <a:p>
            <a:r>
              <a:rPr lang="hu-HU" dirty="0"/>
              <a:t>Ennek az az előnye, hogy minden a technológiában résztvevő eszköz paraméterezetten van a rajzon, így nagyon gyakran ezek a rajzok szolgáltatnak műszaki adatokat a vagyonértékeléshez. </a:t>
            </a:r>
          </a:p>
          <a:p>
            <a:endParaRPr lang="hu-HU" dirty="0"/>
          </a:p>
          <a:p>
            <a:r>
              <a:rPr lang="hu-HU" dirty="0"/>
              <a:t>Vannak olyan eszközök is, amelyekhez nem szokás műszaki paramétereket felvenni az egyvonalas technológiai rajzokon, mert nem monitorozott technológiai elem, annak ellenére, hogy a technológia része. (érzékelők)</a:t>
            </a:r>
          </a:p>
          <a:p>
            <a:endParaRPr lang="hu-HU" dirty="0"/>
          </a:p>
          <a:p>
            <a:r>
              <a:rPr lang="hu-HU" dirty="0"/>
              <a:t>A kiszolgáló technológiák gyakran külön technológiaként vannak jelen egy-egy üzemben és hasonlóan a fő technológiákhoz ebbe a körbe tartozó eszközök is technológiai számmal vannak ellátva.</a:t>
            </a:r>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383175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Vegyipar vagyonértékelői szemmel</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1600438"/>
          </a:xfrm>
          <a:prstGeom prst="rect">
            <a:avLst/>
          </a:prstGeom>
        </p:spPr>
        <p:txBody>
          <a:bodyPr wrap="square">
            <a:spAutoFit/>
          </a:bodyPr>
          <a:lstStyle/>
          <a:p>
            <a:r>
              <a:rPr lang="hu-HU" sz="2000" dirty="0"/>
              <a:t>A technológiai számmal el nem látott eszközök rendszerint az egyes berendezéseket összekötő csővezetékek, a vezérlést biztosító érzékelők kábelezése, a technológia fizikai támogatását, vagy védelmet biztosító építmények.</a:t>
            </a:r>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219808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Értékelendő vagyon köre – aktivált eszközök</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3447098"/>
          </a:xfrm>
          <a:prstGeom prst="rect">
            <a:avLst/>
          </a:prstGeom>
        </p:spPr>
        <p:txBody>
          <a:bodyPr wrap="square">
            <a:spAutoFit/>
          </a:bodyPr>
          <a:lstStyle/>
          <a:p>
            <a:r>
              <a:rPr lang="hu-HU" sz="2000" dirty="0"/>
              <a:t>Az értékelendő vagyon köre (teljes üzem) a vegyipari sajátosságoknak megfelelően az alábbi vagyonelemekből áll:</a:t>
            </a:r>
          </a:p>
          <a:p>
            <a:endParaRPr lang="hu-HU" sz="2000" dirty="0"/>
          </a:p>
          <a:p>
            <a:pPr marL="285750" lvl="0" indent="-285750">
              <a:buFont typeface="Arial" panose="020B0604020202020204" pitchFamily="34" charset="0"/>
              <a:buChar char="•"/>
            </a:pPr>
            <a:r>
              <a:rPr lang="hu-HU" sz="2000" dirty="0"/>
              <a:t>Telek.</a:t>
            </a:r>
          </a:p>
          <a:p>
            <a:pPr marL="285750" lvl="0" indent="-285750">
              <a:buFont typeface="Arial" panose="020B0604020202020204" pitchFamily="34" charset="0"/>
              <a:buChar char="•"/>
            </a:pPr>
            <a:r>
              <a:rPr lang="hu-HU" sz="2000" dirty="0"/>
              <a:t>Épületek, építmények.</a:t>
            </a:r>
          </a:p>
          <a:p>
            <a:pPr marL="285750" lvl="0" indent="-285750">
              <a:buFont typeface="Arial" panose="020B0604020202020204" pitchFamily="34" charset="0"/>
              <a:buChar char="•"/>
            </a:pPr>
            <a:r>
              <a:rPr lang="hu-HU" sz="2000" dirty="0"/>
              <a:t>Technológiához csatlakozó immateriális javak, licenszek.</a:t>
            </a:r>
          </a:p>
          <a:p>
            <a:pPr marL="285750" lvl="0" indent="-285750">
              <a:buFont typeface="Arial" panose="020B0604020202020204" pitchFamily="34" charset="0"/>
              <a:buChar char="•"/>
            </a:pPr>
            <a:r>
              <a:rPr lang="hu-HU" sz="2000" dirty="0"/>
              <a:t>Technológiai számmal ellátott eszközök:</a:t>
            </a:r>
          </a:p>
          <a:p>
            <a:pPr marL="742950" lvl="1" indent="-285750">
              <a:buFont typeface="Arial" panose="020B0604020202020204" pitchFamily="34" charset="0"/>
              <a:buChar char="•"/>
            </a:pPr>
            <a:r>
              <a:rPr lang="hu-HU" sz="2000" dirty="0"/>
              <a:t>Fő technológia része,</a:t>
            </a:r>
          </a:p>
          <a:p>
            <a:pPr marL="742950" lvl="1" indent="-285750">
              <a:buFont typeface="Arial" panose="020B0604020202020204" pitchFamily="34" charset="0"/>
              <a:buChar char="•"/>
            </a:pPr>
            <a:r>
              <a:rPr lang="hu-HU" sz="2000" dirty="0"/>
              <a:t>fő technológiát kiszolgáló technológiák része.</a:t>
            </a:r>
          </a:p>
          <a:p>
            <a:pPr marL="285750" lvl="0" indent="-285750">
              <a:buFont typeface="Arial" panose="020B0604020202020204" pitchFamily="34" charset="0"/>
              <a:buChar char="•"/>
            </a:pPr>
            <a:r>
              <a:rPr lang="hu-HU" sz="2000" dirty="0"/>
              <a:t>Technológia számmal el nem látott eszközök.</a:t>
            </a:r>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0901390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Vagyonértékelés folyamata</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3693319"/>
          </a:xfrm>
          <a:prstGeom prst="rect">
            <a:avLst/>
          </a:prstGeom>
        </p:spPr>
        <p:txBody>
          <a:bodyPr wrap="square">
            <a:spAutoFit/>
          </a:bodyPr>
          <a:lstStyle/>
          <a:p>
            <a:r>
              <a:rPr lang="hu-HU" sz="2000" dirty="0"/>
              <a:t>Az értékelési folyamatot az iparág sajátosságaihoz alakítottam ki, az alábbiak szerint:</a:t>
            </a:r>
          </a:p>
          <a:p>
            <a:endParaRPr lang="hu-HU" sz="2000" dirty="0"/>
          </a:p>
          <a:p>
            <a:pPr marL="285750" lvl="0" indent="-285750">
              <a:buFont typeface="Arial" panose="020B0604020202020204" pitchFamily="34" charset="0"/>
              <a:buChar char="•"/>
            </a:pPr>
            <a:r>
              <a:rPr lang="hu-HU" sz="2000" dirty="0"/>
              <a:t>Meglévő adatok bekérése és elemzése (eszközjegyzék, P&amp;I diagrammok, kiszolgáló folyamatok folyamatábrái, karbantartói jegyzék).</a:t>
            </a:r>
          </a:p>
          <a:p>
            <a:pPr marL="285750" lvl="0" indent="-285750">
              <a:buFont typeface="Arial" panose="020B0604020202020204" pitchFamily="34" charset="0"/>
              <a:buChar char="•"/>
            </a:pPr>
            <a:r>
              <a:rPr lang="hu-HU" sz="2000" dirty="0"/>
              <a:t>Helyszíni szemle és adategyeztetés.</a:t>
            </a:r>
          </a:p>
          <a:p>
            <a:pPr marL="285750" lvl="0" indent="-285750">
              <a:buFont typeface="Arial" panose="020B0604020202020204" pitchFamily="34" charset="0"/>
              <a:buChar char="•"/>
            </a:pPr>
            <a:r>
              <a:rPr lang="hu-HU" sz="2000" dirty="0"/>
              <a:t>Értékeléshez szükséges árajánlatok bekérése, piaci információk gyűjtése.</a:t>
            </a:r>
          </a:p>
          <a:p>
            <a:pPr marL="285750" lvl="0" indent="-285750">
              <a:buFont typeface="Arial" panose="020B0604020202020204" pitchFamily="34" charset="0"/>
              <a:buChar char="•"/>
            </a:pPr>
            <a:r>
              <a:rPr lang="hu-HU" sz="2000" dirty="0"/>
              <a:t>Értékbecslés (pótlási érték meghatározása).</a:t>
            </a:r>
            <a:endParaRPr lang="hu-HU" dirty="0"/>
          </a:p>
          <a:p>
            <a:r>
              <a:rPr lang="hu-HU" dirty="0"/>
              <a:t> </a:t>
            </a:r>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97281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Vagyonértékelés folyamata</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4524315"/>
          </a:xfrm>
          <a:prstGeom prst="rect">
            <a:avLst/>
          </a:prstGeom>
        </p:spPr>
        <p:txBody>
          <a:bodyPr wrap="square">
            <a:spAutoFit/>
          </a:bodyPr>
          <a:lstStyle/>
          <a:p>
            <a:r>
              <a:rPr lang="hu-HU" dirty="0"/>
              <a:t>A beazonosítható elemek értékelését követően, vagy akár párhuzamosan, vegyi üzemek esetében éppen a nem beazonosítható, de nagy értéket képviselő vagyonelemek miatt úgynevezett </a:t>
            </a:r>
            <a:r>
              <a:rPr lang="hu-HU" b="1" dirty="0" err="1"/>
              <a:t>Battery</a:t>
            </a:r>
            <a:r>
              <a:rPr lang="hu-HU" b="1" dirty="0"/>
              <a:t> Limit </a:t>
            </a:r>
            <a:r>
              <a:rPr lang="hu-HU" dirty="0"/>
              <a:t>értékelési módszert is szoktam alkalmazni a pótlási érték megállapítására. </a:t>
            </a:r>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hu-HU" b="1" dirty="0" err="1"/>
              <a:t>Battery</a:t>
            </a:r>
            <a:r>
              <a:rPr lang="hu-HU" b="1" dirty="0"/>
              <a:t> Limit </a:t>
            </a:r>
            <a:r>
              <a:rPr lang="hu-HU" dirty="0"/>
              <a:t>lényege az, hogy az egyes előállítási technológiákhoz tartoznak beruházási fajlagos költségek, amelyek kialakítandó technológiák és tervezett kapacitás függvénye. Ezen fajlagos beruházási költségszámokkal a teljes beruházás/technológia értéke meghatározható.</a:t>
            </a:r>
          </a:p>
          <a:p>
            <a:pPr marL="285750" indent="-285750">
              <a:buFont typeface="Arial" panose="020B0604020202020204" pitchFamily="34" charset="0"/>
              <a:buChar char="•"/>
            </a:pPr>
            <a:endParaRPr lang="hu-HU" dirty="0"/>
          </a:p>
          <a:p>
            <a:r>
              <a:rPr lang="hu-HU" dirty="0"/>
              <a:t>Az esettanulmány szerinti faladatban az eszközjegyzék teljes összege adott, </a:t>
            </a:r>
            <a:r>
              <a:rPr lang="hu-HU" dirty="0" err="1"/>
              <a:t>Battery</a:t>
            </a:r>
            <a:r>
              <a:rPr lang="hu-HU" dirty="0"/>
              <a:t> limittel tudjuk ellenőrizni a számviteli összesen adatokat, természetesen a fentnevezett kizárások figyelembevételével. A be nem azonosított eszközök értékét is meghatározzuk eszközcsoportonként a helyi sajátosságok figyelembevételével. </a:t>
            </a:r>
          </a:p>
          <a:p>
            <a:r>
              <a:rPr lang="hu-HU" dirty="0"/>
              <a:t> </a:t>
            </a: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944111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Számvitelhez való illesztés</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4678204"/>
          </a:xfrm>
          <a:prstGeom prst="rect">
            <a:avLst/>
          </a:prstGeom>
        </p:spPr>
        <p:txBody>
          <a:bodyPr wrap="square">
            <a:spAutoFit/>
          </a:bodyPr>
          <a:lstStyle/>
          <a:p>
            <a:r>
              <a:rPr lang="hu-HU" sz="2000" dirty="0"/>
              <a:t>A számvitelhez való illesztés során szükség van a számviteli sorok aktiválási tartalmára. Ezek alapján az egyedileg értékelt eszközöket számviteli sorokhoz lehet rendelni. </a:t>
            </a:r>
          </a:p>
          <a:p>
            <a:endParaRPr lang="hu-HU" sz="2000" dirty="0"/>
          </a:p>
          <a:p>
            <a:r>
              <a:rPr lang="hu-HU" sz="2000" dirty="0"/>
              <a:t>A globálisan megállapított helyettesítési érték és a számviteli bruttó összesen nem feltétlenül egyezik meg. Ennek ideális esetben az lehet oka, hogy a helyettesítési értéket az értékelés napján, míg a számviteli bruttó érték a beszerzés illetve az aktiválás idején alakult ki, továbbá a beszerzés sem egy időpillanatban, hanem egy beruházási időszakban történt folyamatosan. </a:t>
            </a:r>
          </a:p>
          <a:p>
            <a:r>
              <a:rPr lang="hu-HU" sz="2000" dirty="0"/>
              <a:t>A számvitelhez történő illesztés során a vagyonértékelésből származó helyettesítési érékek lettek az új számvitelben ugyanazon eszköz bruttó bekerülési értéke (esetünkben nettó is, mert az aktiválás időpontjára határoztuk meg a pótlási értékeket).</a:t>
            </a:r>
          </a:p>
          <a:p>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414520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Számvitelhez való illesztés</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4708981"/>
          </a:xfrm>
          <a:prstGeom prst="rect">
            <a:avLst/>
          </a:prstGeom>
        </p:spPr>
        <p:txBody>
          <a:bodyPr wrap="square">
            <a:spAutoFit/>
          </a:bodyPr>
          <a:lstStyle/>
          <a:p>
            <a:r>
              <a:rPr lang="hu-HU" sz="2000" dirty="0"/>
              <a:t>Természetesen, az egyedi eszközök összes értéke nem érte el az összes eredeti beruházáshoz tartozó bruttó értéket. Az eredeti beruházás összes bruttó értéke és az egyedileg értékelt eszközök összes pótlási költsége közötti különbözetet azok az eszközök teszik, ki, amelyek egyedileg nem azonosíthatók (csővezetékek, folyamatirányítási rendszerhez tartozó érzékelők és összekötő vezetékek, </a:t>
            </a:r>
            <a:r>
              <a:rPr lang="hu-HU" sz="2000" dirty="0" err="1"/>
              <a:t>stb</a:t>
            </a:r>
            <a:r>
              <a:rPr lang="hu-HU" sz="2000" dirty="0"/>
              <a:t>). Ezen eszközcsoportok felosztása mindig a helyi sajátosságoktól függ. </a:t>
            </a:r>
          </a:p>
          <a:p>
            <a:endParaRPr lang="hu-HU" sz="2000" dirty="0"/>
          </a:p>
          <a:p>
            <a:r>
              <a:rPr lang="hu-HU" sz="2000" dirty="0"/>
              <a:t>Maga az értékelési folyamat, biztosítás célú értékeléshez hasonlít, azzal a különbséggel, hogy a biztosítás célú értékelésnél a globális biztosítandó érték </a:t>
            </a:r>
            <a:r>
              <a:rPr lang="hu-HU" sz="2000" dirty="0" err="1"/>
              <a:t>Batterry</a:t>
            </a:r>
            <a:r>
              <a:rPr lang="hu-HU" sz="2000" dirty="0"/>
              <a:t> limit számítás és a nem operatív berendezések értékének összesége (kizárásokkal – telek, immateriális javak), míg esetünkben az eredeti beruházás összes bruttó értéke a teljes érték (nincsenek kizárások).</a:t>
            </a:r>
            <a:endParaRPr lang="hu-HU" sz="2000"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021465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Összefoglalás</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4" y="1562510"/>
            <a:ext cx="7791745" cy="5016758"/>
          </a:xfrm>
          <a:prstGeom prst="rect">
            <a:avLst/>
          </a:prstGeom>
        </p:spPr>
        <p:txBody>
          <a:bodyPr wrap="square">
            <a:spAutoFit/>
          </a:bodyPr>
          <a:lstStyle/>
          <a:p>
            <a:r>
              <a:rPr lang="hu-HU" sz="2000" dirty="0"/>
              <a:t>Számviteli könyvelési sajátosságból származtatható számviteli és adózási problémákat, illetve az ebből eredeztethető hátrányokat biztosítás célú értékeléshez hasonló metodikával történt értékeléssel oldottam fel. </a:t>
            </a:r>
          </a:p>
          <a:p>
            <a:endParaRPr lang="hu-HU" sz="2000" dirty="0"/>
          </a:p>
          <a:p>
            <a:r>
              <a:rPr lang="hu-HU" sz="2000" dirty="0"/>
              <a:t>A megoldás lehetőségét maga az érékelt vagyontárgyak rendszere kínálta. A használt költségmódszer illetve annak részeleme (helyettesítési érték meghatározása) volt az egyetlen módszer, amely a feladat megoldásához felhasználható volt.</a:t>
            </a:r>
          </a:p>
          <a:p>
            <a:endParaRPr lang="hu-HU" sz="2000" dirty="0"/>
          </a:p>
          <a:p>
            <a:r>
              <a:rPr lang="hu-HU" sz="2000" dirty="0"/>
              <a:t>A cég jelenleg az általam javasolt eszközjegyzék szerint amortizálja az eszközeit, számolja el az amortizációt és adózik.</a:t>
            </a:r>
          </a:p>
          <a:p>
            <a:endParaRPr lang="hu-HU" sz="2000" dirty="0"/>
          </a:p>
          <a:p>
            <a:r>
              <a:rPr lang="hu-HU" sz="2000" dirty="0"/>
              <a:t>Az esettanulmányban bemutatott vagyonértékelés ilyen egységes feladatmegfogalmazás szerint különlegesnek számít. Előfordult már, hogy más cégeknél is találkoztunk az esettanulmány alapproblémájával, de rendszerint csak részfolyamatokat, vagy technológiákat érint.</a:t>
            </a:r>
          </a:p>
        </p:txBody>
      </p:sp>
    </p:spTree>
    <p:extLst>
      <p:ext uri="{BB962C8B-B14F-4D97-AF65-F5344CB8AC3E}">
        <p14:creationId xmlns:p14="http://schemas.microsoft.com/office/powerpoint/2010/main" xmlns="" val="204362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51EEF990-41DD-42F9-94B6-7C3A9CE23BE6}"/>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en-US" b="1" kern="1200" dirty="0" err="1">
                <a:solidFill>
                  <a:schemeClr val="tx1"/>
                </a:solidFill>
                <a:latin typeface="+mj-lt"/>
                <a:ea typeface="+mj-ea"/>
                <a:cs typeface="+mj-cs"/>
              </a:rPr>
              <a:t>Bevezetés</a:t>
            </a:r>
            <a:endParaRPr lang="en-US" kern="1200" dirty="0">
              <a:solidFill>
                <a:schemeClr val="tx1"/>
              </a:solidFill>
              <a:latin typeface="+mj-lt"/>
              <a:ea typeface="+mj-ea"/>
              <a:cs typeface="+mj-cs"/>
            </a:endParaRP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710214" y="1447059"/>
            <a:ext cx="8205185" cy="5193438"/>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1600" dirty="0"/>
              <a:t> </a:t>
            </a:r>
            <a:r>
              <a:rPr lang="en-US" sz="2000" dirty="0"/>
              <a:t>Berszán Tamás </a:t>
            </a:r>
            <a:r>
              <a:rPr lang="en-US" sz="2000" dirty="0" err="1"/>
              <a:t>gépész</a:t>
            </a:r>
            <a:r>
              <a:rPr lang="en-US" sz="2000" dirty="0"/>
              <a:t> </a:t>
            </a:r>
            <a:r>
              <a:rPr lang="en-US" sz="2000" dirty="0" err="1"/>
              <a:t>vagyonértékelő</a:t>
            </a:r>
            <a:r>
              <a:rPr lang="en-US" sz="2000" dirty="0"/>
              <a:t> </a:t>
            </a:r>
            <a:r>
              <a:rPr lang="en-US" sz="2000" dirty="0" err="1"/>
              <a:t>vagyok</a:t>
            </a:r>
            <a:r>
              <a:rPr lang="en-US" sz="2000" dirty="0"/>
              <a:t>, 2000-óta </a:t>
            </a:r>
            <a:r>
              <a:rPr lang="en-US" sz="2000" dirty="0" err="1"/>
              <a:t>végzek</a:t>
            </a:r>
            <a:r>
              <a:rPr lang="en-US" sz="2000" dirty="0"/>
              <a:t> </a:t>
            </a:r>
            <a:r>
              <a:rPr lang="en-US" sz="2000" dirty="0" err="1"/>
              <a:t>technológia</a:t>
            </a:r>
            <a:r>
              <a:rPr lang="en-US" sz="2000" dirty="0"/>
              <a:t> </a:t>
            </a:r>
            <a:r>
              <a:rPr lang="en-US" sz="2000" dirty="0" err="1"/>
              <a:t>alapú</a:t>
            </a:r>
            <a:r>
              <a:rPr lang="en-US" sz="2000" dirty="0"/>
              <a:t> </a:t>
            </a:r>
            <a:r>
              <a:rPr lang="en-US" sz="2000" dirty="0" err="1"/>
              <a:t>vagyonértékeléseket</a:t>
            </a:r>
            <a:r>
              <a:rPr lang="en-US" sz="2000" dirty="0"/>
              <a:t> </a:t>
            </a:r>
            <a:r>
              <a:rPr lang="en-US" sz="2000" dirty="0" err="1"/>
              <a:t>Magyarországon</a:t>
            </a:r>
            <a:r>
              <a:rPr lang="en-US" sz="2000" dirty="0"/>
              <a:t>, </a:t>
            </a:r>
            <a:r>
              <a:rPr lang="en-US" sz="2000" dirty="0" err="1"/>
              <a:t>Európában</a:t>
            </a:r>
            <a:r>
              <a:rPr lang="en-US" sz="2000" dirty="0"/>
              <a:t> </a:t>
            </a:r>
            <a:r>
              <a:rPr lang="en-US" sz="2000" dirty="0" err="1"/>
              <a:t>és</a:t>
            </a:r>
            <a:r>
              <a:rPr lang="en-US" sz="2000" dirty="0"/>
              <a:t> </a:t>
            </a:r>
            <a:r>
              <a:rPr lang="en-US" sz="2000" dirty="0" err="1"/>
              <a:t>Közel-Keleten</a:t>
            </a:r>
            <a:r>
              <a:rPr lang="en-US" sz="2000" dirty="0"/>
              <a:t>. </a:t>
            </a:r>
            <a:r>
              <a:rPr lang="en-US" sz="2000" dirty="0" err="1"/>
              <a:t>Szakképesítésem</a:t>
            </a:r>
            <a:r>
              <a:rPr lang="en-US" sz="2000" dirty="0"/>
              <a:t>, </a:t>
            </a:r>
            <a:r>
              <a:rPr lang="en-US" sz="2000" dirty="0" err="1"/>
              <a:t>műanyagfeldolgozó</a:t>
            </a:r>
            <a:r>
              <a:rPr lang="en-US" sz="2000" dirty="0"/>
              <a:t> </a:t>
            </a:r>
            <a:r>
              <a:rPr lang="en-US" sz="2000" dirty="0" err="1"/>
              <a:t>gépészmérnök</a:t>
            </a:r>
            <a:r>
              <a:rPr lang="en-US" sz="2000" dirty="0"/>
              <a:t> </a:t>
            </a:r>
            <a:r>
              <a:rPr lang="en-US" sz="2000" dirty="0" err="1"/>
              <a:t>és</a:t>
            </a:r>
            <a:r>
              <a:rPr lang="en-US" sz="2000" dirty="0"/>
              <a:t> a </a:t>
            </a:r>
            <a:r>
              <a:rPr lang="en-US" sz="2000" dirty="0" err="1"/>
              <a:t>vagyonértékelési</a:t>
            </a:r>
            <a:r>
              <a:rPr lang="en-US" sz="2000" dirty="0"/>
              <a:t> </a:t>
            </a:r>
            <a:r>
              <a:rPr lang="en-US" sz="2000" dirty="0" err="1"/>
              <a:t>szakmán</a:t>
            </a:r>
            <a:r>
              <a:rPr lang="en-US" sz="2000" dirty="0"/>
              <a:t> </a:t>
            </a:r>
            <a:r>
              <a:rPr lang="en-US" sz="2000" dirty="0" err="1"/>
              <a:t>belül</a:t>
            </a:r>
            <a:r>
              <a:rPr lang="en-US" sz="2000" dirty="0"/>
              <a:t> </a:t>
            </a:r>
            <a:r>
              <a:rPr lang="en-US" sz="2000" dirty="0" err="1"/>
              <a:t>felsőfokú</a:t>
            </a:r>
            <a:r>
              <a:rPr lang="en-US" sz="2000" dirty="0"/>
              <a:t> </a:t>
            </a:r>
            <a:r>
              <a:rPr lang="en-US" sz="2000" dirty="0" err="1"/>
              <a:t>ingatlanértékelői</a:t>
            </a:r>
            <a:r>
              <a:rPr lang="en-US" sz="2000" dirty="0"/>
              <a:t> </a:t>
            </a:r>
            <a:r>
              <a:rPr lang="en-US" sz="2000" dirty="0" err="1"/>
              <a:t>képesítéssel</a:t>
            </a:r>
            <a:r>
              <a:rPr lang="en-US" sz="2000" dirty="0"/>
              <a:t> </a:t>
            </a:r>
            <a:r>
              <a:rPr lang="en-US" sz="2000" dirty="0" err="1"/>
              <a:t>rendelkezem</a:t>
            </a:r>
            <a:r>
              <a:rPr lang="en-US" sz="2000" dirty="0"/>
              <a:t>. A </a:t>
            </a:r>
            <a:r>
              <a:rPr lang="en-US" sz="2000" dirty="0" err="1"/>
              <a:t>vagyonértékelést</a:t>
            </a:r>
            <a:r>
              <a:rPr lang="en-US" sz="2000" dirty="0"/>
              <a:t> a volt American Appraisal Kft.-</a:t>
            </a:r>
            <a:r>
              <a:rPr lang="en-US" sz="2000" dirty="0" err="1"/>
              <a:t>nél</a:t>
            </a:r>
            <a:r>
              <a:rPr lang="en-US" sz="2000" dirty="0"/>
              <a:t> </a:t>
            </a:r>
            <a:r>
              <a:rPr lang="en-US" sz="2000" dirty="0" err="1"/>
              <a:t>kezdtem</a:t>
            </a:r>
            <a:r>
              <a:rPr lang="en-US" sz="2000" dirty="0"/>
              <a:t> el, </a:t>
            </a:r>
            <a:r>
              <a:rPr lang="en-US" sz="2000" dirty="0" err="1"/>
              <a:t>jelenleg</a:t>
            </a:r>
            <a:r>
              <a:rPr lang="en-US" sz="2000" dirty="0"/>
              <a:t> </a:t>
            </a:r>
            <a:r>
              <a:rPr lang="en-US" sz="2000" dirty="0" err="1"/>
              <a:t>az</a:t>
            </a:r>
            <a:r>
              <a:rPr lang="en-US" sz="2000" dirty="0"/>
              <a:t> American Appraisal Kft. </a:t>
            </a:r>
            <a:r>
              <a:rPr lang="en-US" sz="2000" dirty="0" err="1"/>
              <a:t>jogutójaként</a:t>
            </a:r>
            <a:r>
              <a:rPr lang="en-US" sz="2000" dirty="0"/>
              <a:t> </a:t>
            </a:r>
            <a:r>
              <a:rPr lang="en-US" sz="2000" dirty="0" err="1"/>
              <a:t>működő</a:t>
            </a:r>
            <a:r>
              <a:rPr lang="en-US" sz="2000" dirty="0"/>
              <a:t> Grant Thornton Valuation Kft.-</a:t>
            </a:r>
            <a:r>
              <a:rPr lang="en-US" sz="2000" dirty="0" err="1"/>
              <a:t>nél</a:t>
            </a:r>
            <a:r>
              <a:rPr lang="en-US" sz="2000" dirty="0"/>
              <a:t> </a:t>
            </a:r>
            <a:r>
              <a:rPr lang="en-US" sz="2000" dirty="0" err="1"/>
              <a:t>tevékenykedem</a:t>
            </a:r>
            <a:r>
              <a:rPr lang="en-US" sz="2000" dirty="0"/>
              <a:t>.</a:t>
            </a:r>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2000" dirty="0" err="1"/>
              <a:t>Gyakorlatomban</a:t>
            </a:r>
            <a:r>
              <a:rPr lang="en-US" sz="2000" dirty="0"/>
              <a:t> a </a:t>
            </a:r>
            <a:r>
              <a:rPr lang="en-US" sz="2000" dirty="0" err="1"/>
              <a:t>vagyonértékelések</a:t>
            </a:r>
            <a:r>
              <a:rPr lang="en-US" sz="2000" dirty="0"/>
              <a:t> </a:t>
            </a:r>
            <a:r>
              <a:rPr lang="en-US" sz="2000" dirty="0" err="1"/>
              <a:t>széles</a:t>
            </a:r>
            <a:r>
              <a:rPr lang="en-US" sz="2000" dirty="0"/>
              <a:t> </a:t>
            </a:r>
            <a:r>
              <a:rPr lang="en-US" sz="2000" dirty="0" err="1"/>
              <a:t>körével</a:t>
            </a:r>
            <a:r>
              <a:rPr lang="en-US" sz="2000" dirty="0"/>
              <a:t> </a:t>
            </a:r>
            <a:r>
              <a:rPr lang="en-US" sz="2000" dirty="0" err="1"/>
              <a:t>találkoztam</a:t>
            </a:r>
            <a:r>
              <a:rPr lang="en-US" sz="2000" dirty="0"/>
              <a:t>. </a:t>
            </a:r>
          </a:p>
          <a:p>
            <a:pPr indent="-228600">
              <a:lnSpc>
                <a:spcPct val="90000"/>
              </a:lnSpc>
              <a:spcAft>
                <a:spcPts val="600"/>
              </a:spcAft>
              <a:buFont typeface="Arial" panose="020B0604020202020204" pitchFamily="34" charset="0"/>
              <a:buChar char="•"/>
            </a:pPr>
            <a:endParaRPr lang="en-US" sz="2000" dirty="0"/>
          </a:p>
          <a:p>
            <a:pPr>
              <a:lnSpc>
                <a:spcPct val="90000"/>
              </a:lnSpc>
              <a:spcAft>
                <a:spcPts val="600"/>
              </a:spcAft>
            </a:pPr>
            <a:r>
              <a:rPr lang="en-US" sz="2000" dirty="0"/>
              <a:t>Az </a:t>
            </a:r>
            <a:r>
              <a:rPr lang="en-US" sz="2000" dirty="0" err="1"/>
              <a:t>esettanulmány</a:t>
            </a:r>
            <a:r>
              <a:rPr lang="hu-HU" sz="2000" dirty="0" err="1"/>
              <a:t>ban</a:t>
            </a:r>
            <a:r>
              <a:rPr lang="en-US" sz="2000" dirty="0"/>
              <a:t> </a:t>
            </a:r>
            <a:r>
              <a:rPr lang="en-US" sz="2000" dirty="0" err="1"/>
              <a:t>egy</a:t>
            </a:r>
            <a:r>
              <a:rPr lang="en-US" sz="2000" dirty="0"/>
              <a:t> </a:t>
            </a:r>
            <a:r>
              <a:rPr lang="en-US" sz="2000" dirty="0" err="1"/>
              <a:t>gyakran</a:t>
            </a:r>
            <a:r>
              <a:rPr lang="en-US" sz="2000" dirty="0"/>
              <a:t> </a:t>
            </a:r>
            <a:r>
              <a:rPr lang="en-US" sz="2000" dirty="0" err="1"/>
              <a:t>előforduló</a:t>
            </a:r>
            <a:r>
              <a:rPr lang="en-US" sz="2000" dirty="0"/>
              <a:t> </a:t>
            </a:r>
            <a:r>
              <a:rPr lang="en-US" sz="2000" dirty="0" err="1"/>
              <a:t>számviteli</a:t>
            </a:r>
            <a:r>
              <a:rPr lang="en-US" sz="2000" dirty="0"/>
              <a:t> </a:t>
            </a:r>
            <a:r>
              <a:rPr lang="en-US" sz="2000" dirty="0" err="1"/>
              <a:t>probléma</a:t>
            </a:r>
            <a:r>
              <a:rPr lang="en-US" sz="2000" dirty="0"/>
              <a:t> </a:t>
            </a:r>
            <a:r>
              <a:rPr lang="en-US" sz="2000" dirty="0" err="1"/>
              <a:t>indikálta</a:t>
            </a:r>
            <a:r>
              <a:rPr lang="en-US" sz="2000" dirty="0"/>
              <a:t> </a:t>
            </a:r>
            <a:r>
              <a:rPr lang="en-US" sz="2000" dirty="0" err="1"/>
              <a:t>vagyonértékelést</a:t>
            </a:r>
            <a:r>
              <a:rPr lang="en-US" sz="2000" dirty="0"/>
              <a:t> </a:t>
            </a:r>
            <a:r>
              <a:rPr lang="en-US" sz="2000" dirty="0" err="1"/>
              <a:t>mutatok</a:t>
            </a:r>
            <a:r>
              <a:rPr lang="en-US" sz="2000" dirty="0"/>
              <a:t> be. Az </a:t>
            </a:r>
            <a:r>
              <a:rPr lang="en-US" sz="2000" dirty="0" err="1"/>
              <a:t>esettanulmány</a:t>
            </a:r>
            <a:r>
              <a:rPr lang="en-US" sz="2000" dirty="0"/>
              <a:t> </a:t>
            </a:r>
            <a:r>
              <a:rPr lang="en-US" sz="2000" dirty="0" err="1"/>
              <a:t>valóságos</a:t>
            </a:r>
            <a:r>
              <a:rPr lang="en-US" sz="2000" dirty="0"/>
              <a:t> </a:t>
            </a:r>
            <a:r>
              <a:rPr lang="en-US" sz="2000" dirty="0" err="1"/>
              <a:t>értékelési</a:t>
            </a:r>
            <a:r>
              <a:rPr lang="en-US" sz="2000" dirty="0"/>
              <a:t> </a:t>
            </a:r>
            <a:r>
              <a:rPr lang="en-US" sz="2000" dirty="0" err="1"/>
              <a:t>problémát</a:t>
            </a:r>
            <a:r>
              <a:rPr lang="en-US" sz="2000" dirty="0"/>
              <a:t> </a:t>
            </a:r>
            <a:r>
              <a:rPr lang="en-US" sz="2000" dirty="0" err="1"/>
              <a:t>vázol</a:t>
            </a:r>
            <a:r>
              <a:rPr lang="en-US" sz="2000" dirty="0"/>
              <a:t>, a </a:t>
            </a:r>
            <a:r>
              <a:rPr lang="en-US" sz="2000" dirty="0" err="1"/>
              <a:t>cég</a:t>
            </a:r>
            <a:r>
              <a:rPr lang="en-US" sz="2000" dirty="0"/>
              <a:t> </a:t>
            </a:r>
            <a:r>
              <a:rPr lang="en-US" sz="2000" dirty="0" err="1"/>
              <a:t>nevét</a:t>
            </a:r>
            <a:r>
              <a:rPr lang="en-US" sz="2000" dirty="0"/>
              <a:t> </a:t>
            </a:r>
            <a:r>
              <a:rPr lang="en-US" sz="2000" dirty="0" err="1"/>
              <a:t>nem</a:t>
            </a:r>
            <a:r>
              <a:rPr lang="en-US" sz="2000" dirty="0"/>
              <a:t> </a:t>
            </a:r>
            <a:r>
              <a:rPr lang="en-US" sz="2000" dirty="0" err="1"/>
              <a:t>jelöltem</a:t>
            </a:r>
            <a:r>
              <a:rPr lang="en-US" sz="2000" dirty="0"/>
              <a:t> meg, </a:t>
            </a:r>
            <a:r>
              <a:rPr lang="en-US" sz="2000" dirty="0" err="1"/>
              <a:t>mert</a:t>
            </a:r>
            <a:r>
              <a:rPr lang="en-US" sz="2000" dirty="0"/>
              <a:t> </a:t>
            </a:r>
            <a:r>
              <a:rPr lang="en-US" sz="2000" dirty="0" err="1"/>
              <a:t>erre</a:t>
            </a:r>
            <a:r>
              <a:rPr lang="en-US" sz="2000" dirty="0"/>
              <a:t> a </a:t>
            </a:r>
            <a:r>
              <a:rPr lang="en-US" sz="2000" dirty="0" err="1"/>
              <a:t>cégtől</a:t>
            </a:r>
            <a:r>
              <a:rPr lang="en-US" sz="2000" dirty="0"/>
              <a:t> </a:t>
            </a:r>
            <a:r>
              <a:rPr lang="en-US" sz="2000" dirty="0" err="1"/>
              <a:t>engedélyt</a:t>
            </a:r>
            <a:r>
              <a:rPr lang="en-US" sz="2000" dirty="0"/>
              <a:t> </a:t>
            </a:r>
            <a:r>
              <a:rPr lang="en-US" sz="2000" dirty="0" err="1"/>
              <a:t>nem</a:t>
            </a:r>
            <a:r>
              <a:rPr lang="en-US" sz="2000" dirty="0"/>
              <a:t> </a:t>
            </a:r>
            <a:r>
              <a:rPr lang="en-US" sz="2000" dirty="0" err="1"/>
              <a:t>kaptam</a:t>
            </a:r>
            <a:r>
              <a:rPr lang="en-US" sz="2000" dirty="0"/>
              <a:t>.</a:t>
            </a:r>
          </a:p>
          <a:p>
            <a:pPr indent="-228600">
              <a:lnSpc>
                <a:spcPct val="90000"/>
              </a:lnSpc>
              <a:spcAft>
                <a:spcPts val="600"/>
              </a:spcAft>
              <a:buFont typeface="Arial" panose="020B0604020202020204" pitchFamily="34" charset="0"/>
              <a:buChar char="•"/>
            </a:pPr>
            <a:endParaRPr lang="en-US" sz="1500" dirty="0"/>
          </a:p>
        </p:txBody>
      </p:sp>
    </p:spTree>
    <p:extLst>
      <p:ext uri="{BB962C8B-B14F-4D97-AF65-F5344CB8AC3E}">
        <p14:creationId xmlns:p14="http://schemas.microsoft.com/office/powerpoint/2010/main" xmlns="" val="463188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01C20317-84C2-44B0-B377-4153EF56108E}"/>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en-US" b="1" kern="1200" dirty="0" err="1">
                <a:solidFill>
                  <a:schemeClr val="tx1"/>
                </a:solidFill>
                <a:latin typeface="+mj-lt"/>
                <a:ea typeface="+mj-ea"/>
                <a:cs typeface="+mj-cs"/>
              </a:rPr>
              <a:t>Előzmények</a:t>
            </a:r>
            <a:r>
              <a:rPr lang="en-US" b="1" kern="1200" dirty="0">
                <a:solidFill>
                  <a:schemeClr val="tx1"/>
                </a:solidFill>
                <a:latin typeface="+mj-lt"/>
                <a:ea typeface="+mj-ea"/>
                <a:cs typeface="+mj-cs"/>
              </a:rPr>
              <a:t> – </a:t>
            </a:r>
            <a:r>
              <a:rPr lang="en-US" b="1" kern="1200" dirty="0" err="1">
                <a:solidFill>
                  <a:schemeClr val="tx1"/>
                </a:solidFill>
                <a:latin typeface="+mj-lt"/>
                <a:ea typeface="+mj-ea"/>
                <a:cs typeface="+mj-cs"/>
              </a:rPr>
              <a:t>Probléma</a:t>
            </a:r>
            <a:r>
              <a:rPr lang="en-US" b="1" kern="1200" dirty="0">
                <a:solidFill>
                  <a:schemeClr val="tx1"/>
                </a:solidFill>
                <a:latin typeface="+mj-lt"/>
                <a:ea typeface="+mj-ea"/>
                <a:cs typeface="+mj-cs"/>
              </a:rPr>
              <a:t> </a:t>
            </a:r>
            <a:r>
              <a:rPr lang="en-US" b="1" kern="1200" dirty="0" err="1">
                <a:solidFill>
                  <a:schemeClr val="tx1"/>
                </a:solidFill>
                <a:latin typeface="+mj-lt"/>
                <a:ea typeface="+mj-ea"/>
                <a:cs typeface="+mj-cs"/>
              </a:rPr>
              <a:t>felvetés</a:t>
            </a:r>
            <a:endParaRPr lang="en-US" kern="1200" dirty="0">
              <a:solidFill>
                <a:schemeClr val="tx1"/>
              </a:solidFill>
              <a:latin typeface="+mj-lt"/>
              <a:ea typeface="+mj-ea"/>
              <a:cs typeface="+mj-cs"/>
            </a:endParaRP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1447060"/>
            <a:ext cx="7696853" cy="5228947"/>
          </a:xfrm>
          <a:prstGeom prst="rect">
            <a:avLst/>
          </a:prstGeom>
        </p:spPr>
        <p:txBody>
          <a:bodyPr vert="horz" lIns="91440" tIns="45720" rIns="91440" bIns="45720" rtlCol="0" anchor="ctr">
            <a:normAutofit lnSpcReduction="10000"/>
          </a:bodyPr>
          <a:lstStyle/>
          <a:p>
            <a:pPr indent="-228600">
              <a:lnSpc>
                <a:spcPct val="90000"/>
              </a:lnSpc>
              <a:spcAft>
                <a:spcPts val="600"/>
              </a:spcAft>
              <a:buFont typeface="Arial" panose="020B0604020202020204" pitchFamily="34" charset="0"/>
              <a:buChar char="•"/>
            </a:pPr>
            <a:endParaRPr lang="hu-HU" sz="2000" dirty="0"/>
          </a:p>
          <a:p>
            <a:pPr indent="-228600">
              <a:lnSpc>
                <a:spcPct val="90000"/>
              </a:lnSpc>
              <a:spcAft>
                <a:spcPts val="600"/>
              </a:spcAft>
              <a:buFont typeface="Arial" panose="020B0604020202020204" pitchFamily="34" charset="0"/>
              <a:buChar char="•"/>
            </a:pPr>
            <a:r>
              <a:rPr lang="hu-HU" sz="2000" dirty="0"/>
              <a:t>Sok számviteli célú értékelést végeztem már, ahol a számvitelben rögzített vagyontárgyakat értékeltem folyamatos hasznosítás feltételezése mellett. Ilyen esetekben a Megbízó cég által szolgáltatott számviteli eszközjegyzék jelenti az értékelés alapját, és ennek megfelelően az elvégzett értékelést is ebben a formában prezentálom a megbízó felé. </a:t>
            </a:r>
          </a:p>
          <a:p>
            <a:pPr>
              <a:lnSpc>
                <a:spcPct val="90000"/>
              </a:lnSpc>
              <a:spcAft>
                <a:spcPts val="600"/>
              </a:spcAft>
            </a:pPr>
            <a:endParaRPr lang="hu-HU" sz="2000" dirty="0"/>
          </a:p>
          <a:p>
            <a:pPr indent="-228600">
              <a:lnSpc>
                <a:spcPct val="90000"/>
              </a:lnSpc>
              <a:spcAft>
                <a:spcPts val="600"/>
              </a:spcAft>
              <a:buFont typeface="Arial" panose="020B0604020202020204" pitchFamily="34" charset="0"/>
              <a:buChar char="•"/>
            </a:pPr>
            <a:r>
              <a:rPr lang="hu-HU" sz="2000" dirty="0"/>
              <a:t>Kicsit kitérnék a számviteli jegyzékek kialakulására, mert ez esetünkben meghatározó tényezője a probléma kialakulásának.</a:t>
            </a:r>
          </a:p>
          <a:p>
            <a:pPr indent="-228600">
              <a:lnSpc>
                <a:spcPct val="90000"/>
              </a:lnSpc>
              <a:spcAft>
                <a:spcPts val="600"/>
              </a:spcAft>
              <a:buFont typeface="Arial" panose="020B0604020202020204" pitchFamily="34" charset="0"/>
              <a:buChar char="•"/>
            </a:pPr>
            <a:endParaRPr lang="hu-HU" sz="2000" dirty="0"/>
          </a:p>
          <a:p>
            <a:pPr indent="-228600">
              <a:lnSpc>
                <a:spcPct val="90000"/>
              </a:lnSpc>
              <a:spcAft>
                <a:spcPts val="600"/>
              </a:spcAft>
              <a:buFont typeface="Arial" panose="020B0604020202020204" pitchFamily="34" charset="0"/>
              <a:buChar char="•"/>
            </a:pPr>
            <a:r>
              <a:rPr lang="hu-HU" sz="2000" dirty="0"/>
              <a:t>Számviteli jegyzék úgy képződik egy cég életében, hogy a cég által vásárolt eszközöket a számviteli törvényeknek megfelelően rögzítik a könyvelésükben. Mivel a vásárlás változatosan történhet, (teljes üzem/üzemrész, darabonként és részenként) az eszközök számviteli jegyzékben történő rögzítésének/aktiválásának három lényegesen eltérő módját különböztetjük meg. Vagyonértékelés szempontból a három itt felsorolt aktiválási forma a következő:</a:t>
            </a:r>
          </a:p>
        </p:txBody>
      </p:sp>
    </p:spTree>
    <p:extLst>
      <p:ext uri="{BB962C8B-B14F-4D97-AF65-F5344CB8AC3E}">
        <p14:creationId xmlns:p14="http://schemas.microsoft.com/office/powerpoint/2010/main" xmlns="" val="2140230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EB73CEEE-8295-4144-A8A0-2DAC06D6446A}"/>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en-US" b="1" kern="1200">
                <a:solidFill>
                  <a:schemeClr val="tx1"/>
                </a:solidFill>
                <a:latin typeface="+mj-lt"/>
                <a:ea typeface="+mj-ea"/>
                <a:cs typeface="+mj-cs"/>
              </a:rPr>
              <a:t>Előzmények – Probléma felvetés</a:t>
            </a:r>
            <a:endParaRPr lang="en-US" kern="1200">
              <a:solidFill>
                <a:schemeClr val="tx1"/>
              </a:solidFill>
              <a:latin typeface="+mj-lt"/>
              <a:ea typeface="+mj-ea"/>
              <a:cs typeface="+mj-cs"/>
            </a:endParaRP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1544714"/>
            <a:ext cx="7708633" cy="5166803"/>
          </a:xfrm>
          <a:prstGeom prst="rect">
            <a:avLst/>
          </a:prstGeom>
        </p:spPr>
        <p:txBody>
          <a:bodyPr vert="horz" lIns="91440" tIns="45720" rIns="91440" bIns="45720" rtlCol="0" anchor="ctr">
            <a:normAutofit lnSpcReduction="10000"/>
          </a:bodyPr>
          <a:lstStyle/>
          <a:p>
            <a:pPr marL="285750" lvl="0" indent="-228600">
              <a:lnSpc>
                <a:spcPct val="90000"/>
              </a:lnSpc>
              <a:spcAft>
                <a:spcPts val="600"/>
              </a:spcAft>
              <a:buFont typeface="Arial" panose="020B0604020202020204" pitchFamily="34" charset="0"/>
              <a:buChar char="•"/>
            </a:pPr>
            <a:r>
              <a:rPr lang="hu-HU" dirty="0"/>
              <a:t>Az eszközök </a:t>
            </a:r>
            <a:r>
              <a:rPr lang="hu-HU" b="1" dirty="0"/>
              <a:t>darabonként</a:t>
            </a:r>
            <a:r>
              <a:rPr lang="hu-HU" dirty="0"/>
              <a:t>i vásárlása esetén azokat </a:t>
            </a:r>
            <a:r>
              <a:rPr lang="hu-HU" b="1" dirty="0"/>
              <a:t>egyesével</a:t>
            </a:r>
            <a:r>
              <a:rPr lang="hu-HU" dirty="0"/>
              <a:t> rögzítik a jegyzékben (egy számviteli sor egy vagyontárgyat jelent). Vagyonértékelési szempontból ez ideális, és a leggyakrabban előforduló eset.</a:t>
            </a:r>
          </a:p>
          <a:p>
            <a:pPr lvl="0" indent="-228600">
              <a:lnSpc>
                <a:spcPct val="90000"/>
              </a:lnSpc>
              <a:spcAft>
                <a:spcPts val="600"/>
              </a:spcAft>
              <a:buFont typeface="Arial" panose="020B0604020202020204" pitchFamily="34" charset="0"/>
              <a:buChar char="•"/>
            </a:pPr>
            <a:endParaRPr lang="hu-HU" dirty="0"/>
          </a:p>
          <a:p>
            <a:pPr marL="285750" lvl="0" indent="-228600">
              <a:lnSpc>
                <a:spcPct val="90000"/>
              </a:lnSpc>
              <a:spcAft>
                <a:spcPts val="600"/>
              </a:spcAft>
              <a:buFont typeface="Arial" panose="020B0604020202020204" pitchFamily="34" charset="0"/>
              <a:buChar char="•"/>
            </a:pPr>
            <a:r>
              <a:rPr lang="hu-HU" dirty="0"/>
              <a:t>Az eszközöket </a:t>
            </a:r>
            <a:r>
              <a:rPr lang="hu-HU" b="1" dirty="0"/>
              <a:t>részenként</a:t>
            </a:r>
            <a:r>
              <a:rPr lang="hu-HU" dirty="0"/>
              <a:t>/rész-számlánkként rögzítik a rendszerben, (egy vagyontárgy több számviteli soron szerepel a rendszerben). Ilyen eset akkor áll fenn, ha egy vagyontárgyat több részletben szállítanak le a céghez, és azokat külön-külön aktiválják, vagy a már meglévő vagyontárgyhoz kiegészítő eszközt vásárolnak, ami a továbbiakban a gépben üzemel és annak részét képezi, és ha a cég egy vagyontárgy különböző részeit különbözőképpen amortizálja. Pl.: betonkeverő keverő ház és lapátok, Vagyonértékelési szempontból nem ideális eset, helyi segítség szükséges az eszközök vagyonértékelés szerinti összevonására.</a:t>
            </a:r>
          </a:p>
          <a:p>
            <a:pPr lvl="0" indent="-228600">
              <a:lnSpc>
                <a:spcPct val="90000"/>
              </a:lnSpc>
              <a:spcAft>
                <a:spcPts val="600"/>
              </a:spcAft>
              <a:buFont typeface="Arial" panose="020B0604020202020204" pitchFamily="34" charset="0"/>
              <a:buChar char="•"/>
            </a:pPr>
            <a:endParaRPr lang="hu-HU" dirty="0"/>
          </a:p>
          <a:p>
            <a:pPr marL="285750" lvl="0" indent="-228600">
              <a:lnSpc>
                <a:spcPct val="90000"/>
              </a:lnSpc>
              <a:spcAft>
                <a:spcPts val="600"/>
              </a:spcAft>
              <a:buFont typeface="Arial" panose="020B0604020202020204" pitchFamily="34" charset="0"/>
              <a:buChar char="•"/>
            </a:pPr>
            <a:r>
              <a:rPr lang="hu-HU" dirty="0"/>
              <a:t>Az eszközöket </a:t>
            </a:r>
            <a:r>
              <a:rPr lang="hu-HU" b="1" dirty="0"/>
              <a:t>csoportosan</a:t>
            </a:r>
            <a:r>
              <a:rPr lang="hu-HU" dirty="0"/>
              <a:t> aktiválják, tehát egy számviteli sorhoz több eszköz, vagy technológia tartozik. Kicsiben minden eszköz ilyen, hiszen minden eszköz megbontható részegységekre, alkatrészekre, azonban ezek önmagukban csak, mint alkatrészek értékelhetők. Ha nagyobb volumenben gondolkodunk, akkor egy technológián belüli kiszolgáló berendezés pl.: szivattyú már önmagában is értékelhető vagyontárgy</a:t>
            </a:r>
            <a:r>
              <a:rPr lang="hu-HU" sz="1600" dirty="0"/>
              <a:t>.</a:t>
            </a:r>
          </a:p>
        </p:txBody>
      </p:sp>
    </p:spTree>
    <p:extLst>
      <p:ext uri="{BB962C8B-B14F-4D97-AF65-F5344CB8AC3E}">
        <p14:creationId xmlns:p14="http://schemas.microsoft.com/office/powerpoint/2010/main" xmlns="" val="801399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A probléma</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4" y="1768219"/>
            <a:ext cx="7791745" cy="4312078"/>
          </a:xfrm>
          <a:prstGeom prst="rect">
            <a:avLst/>
          </a:prstGeom>
        </p:spPr>
        <p:txBody>
          <a:bodyPr wrap="square">
            <a:spAutoFit/>
          </a:bodyPr>
          <a:lstStyle/>
          <a:p>
            <a:pPr marL="285750" indent="-285750">
              <a:buFont typeface="Arial" panose="020B0604020202020204" pitchFamily="34" charset="0"/>
              <a:buChar char="•"/>
            </a:pPr>
            <a:r>
              <a:rPr lang="hu-HU" sz="2000" dirty="0"/>
              <a:t>Esetünkben a Cég az általa használt technológiát alig több mint 20 számviteli soron rögzítette, és minden számviteli sort főkönyvi besorolás szerint ingatlannak könyvelték le. Ez a cég életében több problémát is eredményez amelyek az alábbiak:</a:t>
            </a:r>
          </a:p>
          <a:p>
            <a:endParaRPr lang="hu-HU" sz="2000" dirty="0"/>
          </a:p>
          <a:p>
            <a:pPr marL="742950" lvl="1" indent="-285750">
              <a:buFont typeface="Arial" panose="020B0604020202020204" pitchFamily="34" charset="0"/>
              <a:buChar char="•"/>
            </a:pPr>
            <a:r>
              <a:rPr lang="hu-HU" sz="2000" dirty="0"/>
              <a:t>Esetleges selejtezés nagyon nehezen kivitelezhető, illetve sok utánjárással jár.</a:t>
            </a:r>
          </a:p>
          <a:p>
            <a:pPr marL="742950" lvl="1" indent="-285750">
              <a:buFont typeface="Arial" panose="020B0604020202020204" pitchFamily="34" charset="0"/>
              <a:buChar char="•"/>
            </a:pPr>
            <a:r>
              <a:rPr lang="hu-HU" sz="2000" dirty="0"/>
              <a:t>A cég által számított amortizáció nem helyes, hiszen a technológia minden elemére (gépek, szoftver, ingatlan) azonos kulcsot használva azonos amortizációt számolnak el. Ez nem csak számvitel szerint, de adózási szempontból is probléma, hiszen a kevesebb amortizációval a cég kevésbé tudta csökkenteni az adóalapját, és így a kelleténél több adót fizet be.</a:t>
            </a:r>
          </a:p>
          <a:p>
            <a:pPr>
              <a:lnSpc>
                <a:spcPts val="1600"/>
              </a:lnSpc>
              <a:spcAft>
                <a:spcPts val="1420"/>
              </a:spcAft>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43963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Megoldás a felvetett problémára</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768219"/>
            <a:ext cx="7374526" cy="5324535"/>
          </a:xfrm>
          <a:prstGeom prst="rect">
            <a:avLst/>
          </a:prstGeom>
        </p:spPr>
        <p:txBody>
          <a:bodyPr wrap="square">
            <a:spAutoFit/>
          </a:bodyPr>
          <a:lstStyle/>
          <a:p>
            <a:pPr marL="285750" indent="-285750">
              <a:buFont typeface="Arial" panose="020B0604020202020204" pitchFamily="34" charset="0"/>
              <a:buChar char="•"/>
            </a:pPr>
            <a:r>
              <a:rPr lang="hu-HU" sz="1900" dirty="0"/>
              <a:t>A felvetett problémára, amelyet csoportosan könyvelt eszközökből eredeztettünk, vagyonértékeléssel orvosolható megoldást javasoltam. A javaslat lényege:</a:t>
            </a:r>
          </a:p>
          <a:p>
            <a:pPr marL="742950" lvl="1" indent="-285750">
              <a:buFont typeface="Arial" panose="020B0604020202020204" pitchFamily="34" charset="0"/>
              <a:buChar char="•"/>
            </a:pPr>
            <a:r>
              <a:rPr lang="hu-HU" sz="1900" dirty="0"/>
              <a:t>a cég eszközeit egyedileg beazonosítom,</a:t>
            </a:r>
          </a:p>
          <a:p>
            <a:pPr marL="742950" lvl="1" indent="-285750">
              <a:buFont typeface="Arial" panose="020B0604020202020204" pitchFamily="34" charset="0"/>
              <a:buChar char="•"/>
            </a:pPr>
            <a:r>
              <a:rPr lang="hu-HU" sz="1900" dirty="0"/>
              <a:t>listába rendezem,</a:t>
            </a:r>
          </a:p>
          <a:p>
            <a:pPr marL="742950" lvl="1" indent="-285750">
              <a:buFont typeface="Arial" panose="020B0604020202020204" pitchFamily="34" charset="0"/>
              <a:buChar char="•"/>
            </a:pPr>
            <a:r>
              <a:rPr lang="hu-HU" sz="1900" dirty="0"/>
              <a:t>hozzájuk értéket rendelek, amely értékek együttesen kiadott értékét a számvitelben könyvelt értékhez igazítom, tehát a csoportosan könyvelt számviteli sorokat szétválasztom eszközökre (ingatlan és gép).</a:t>
            </a:r>
          </a:p>
          <a:p>
            <a:pPr marL="742950" lvl="1" indent="-285750">
              <a:buFont typeface="Arial" panose="020B0604020202020204" pitchFamily="34" charset="0"/>
              <a:buChar char="•"/>
            </a:pPr>
            <a:r>
              <a:rPr lang="hu-HU" sz="1900" dirty="0"/>
              <a:t>Az értékelés során a cég eszközeit úgy értékeltem, hogy minden különálló, nem költségelemként fellelhető vagyontárgynak egyesével, azok technikai információi alapján, megállapítottam az újraelőállítási vagy helyettesítési értékét (költség módszer). Majd a könyvelésben szereplő számviteli sorokhoz rendeltem őket. Így a könyvelés adatait (főkönyvi besorolás, amortizációs kulcs) már a vagyonértékelés adatai alapján lehet módosítani.</a:t>
            </a:r>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859612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Vagyonértékelés</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768219"/>
            <a:ext cx="7374526" cy="4339650"/>
          </a:xfrm>
          <a:prstGeom prst="rect">
            <a:avLst/>
          </a:prstGeom>
        </p:spPr>
        <p:txBody>
          <a:bodyPr wrap="square">
            <a:spAutoFit/>
          </a:bodyPr>
          <a:lstStyle/>
          <a:p>
            <a:r>
              <a:rPr lang="hu-HU" sz="2000" dirty="0"/>
              <a:t>Maga a metódus (költség módszer a pótlási érték meghatározásáig) igen egyszerűnek tűnik.</a:t>
            </a:r>
          </a:p>
          <a:p>
            <a:endParaRPr lang="hu-HU" sz="2000" dirty="0"/>
          </a:p>
          <a:p>
            <a:r>
              <a:rPr lang="hu-HU" sz="2000" dirty="0"/>
              <a:t>Egyszerű, hiszen az egyes eszközök technikai információi alapján kell helyettesítési vagy újraelőállítási értéket meghatározni, amelyet katalógusokból, a cég beruházásaiból és gyártóktól szerzett információk alapján lehet megtenni, és nem kell az eszközök amortizációit (fizikai, funkcionális és gazdasági) meghatározni.</a:t>
            </a:r>
          </a:p>
          <a:p>
            <a:endParaRPr lang="hu-HU" sz="2000" dirty="0"/>
          </a:p>
          <a:p>
            <a:r>
              <a:rPr lang="hu-HU" sz="2000" dirty="0"/>
              <a:t>A vagyonértékelés metódus szerint olyan, mintha biztosítási értékelést végeznénk, azonban kizárások nélkül, hiszen a teljes eszközállományt figyelembe kell venni.</a:t>
            </a:r>
          </a:p>
          <a:p>
            <a:endParaRPr lang="hu-HU" sz="2000" dirty="0"/>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665563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Vagyonértékelés</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768219"/>
            <a:ext cx="7374526" cy="5232202"/>
          </a:xfrm>
          <a:prstGeom prst="rect">
            <a:avLst/>
          </a:prstGeom>
        </p:spPr>
        <p:txBody>
          <a:bodyPr wrap="square">
            <a:spAutoFit/>
          </a:bodyPr>
          <a:lstStyle/>
          <a:p>
            <a:r>
              <a:rPr lang="hu-HU" sz="2000" dirty="0"/>
              <a:t>Vegyi technológia révén az értékelési feladat bonyolultságát fokozza, hogy vannak olyan vagyonelemek, amelyek műszaki paramétereit még a gyártótól sem lehet beszerezni, illetve azokat a helyszínen sem lehet felmérni. Ilyen például a beépített csővezetékek, elektromos vezetékek, informatikai vezetékek technikai paraméterei. Ez azért lényeges, mert kémiai technológiák esetében az eszközök összes értékének 30-50%-a is lehet ezen eszközcsoportok értéke.</a:t>
            </a:r>
          </a:p>
          <a:p>
            <a:endParaRPr lang="hu-HU" sz="2000" dirty="0"/>
          </a:p>
          <a:p>
            <a:r>
              <a:rPr lang="hu-HU" sz="2000" dirty="0"/>
              <a:t>Ezek alapján a vagyonelemeket felmérhető és fel nem mérhető vagyonelemekre bontottam.</a:t>
            </a:r>
          </a:p>
          <a:p>
            <a:endParaRPr lang="hu-HU" sz="2000" dirty="0"/>
          </a:p>
          <a:p>
            <a:r>
              <a:rPr lang="hu-HU" sz="2000" dirty="0"/>
              <a:t>Mielőtt tovább boncolnánk az értékelendő vagyon körét, szükségesnek tartom az adott technológia típus jellegzetességeinek bemutatását.</a:t>
            </a:r>
          </a:p>
          <a:p>
            <a:pPr marL="285750" indent="-285750">
              <a:buFont typeface="Arial" panose="020B0604020202020204" pitchFamily="34" charset="0"/>
              <a:buChar char="•"/>
            </a:pPr>
            <a:endParaRPr lang="hu-HU" sz="2000" dirty="0">
              <a:latin typeface="Garamond" panose="02020404030301010803" pitchFamily="18" charset="0"/>
              <a:ea typeface="Times New Roman" panose="02020603050405020304" pitchFamily="18" charset="0"/>
              <a:cs typeface="Times New Roman" panose="02020603050405020304" pitchFamily="18" charset="0"/>
            </a:endParaRPr>
          </a:p>
          <a:p>
            <a:endParaRPr lang="hu-HU" dirty="0"/>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1260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Kép 6" descr="A képen gyár, épület, kültéri, fű látható&#10;&#10;A leírás teljesen megbízható">
            <a:extLst>
              <a:ext uri="{FF2B5EF4-FFF2-40B4-BE49-F238E27FC236}">
                <a16:creationId xmlns:a16="http://schemas.microsoft.com/office/drawing/2014/main" xmlns="" id="{7E7E0B61-0737-432B-83FB-B70A8CC4EA66}"/>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241809" y="2136531"/>
            <a:ext cx="7196926" cy="4048271"/>
          </a:xfrm>
          <a:prstGeom prst="rect">
            <a:avLst/>
          </a:prstGeom>
        </p:spPr>
      </p:pic>
      <p:sp>
        <p:nvSpPr>
          <p:cNvPr id="9" name="Rectangle 8">
            <a:extLst>
              <a:ext uri="{FF2B5EF4-FFF2-40B4-BE49-F238E27FC236}">
                <a16:creationId xmlns:a16="http://schemas.microsoft.com/office/drawing/2014/main" xmlns="" id="{59A309A7-1751-4ABE-A3C1-EEC40366AD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rgbClr val="533E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967D8EB6-EAE1-4F9C-B398-83321E2872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a:solidFill>
              <a:srgbClr val="5D3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ép 3">
            <a:extLst>
              <a:ext uri="{FF2B5EF4-FFF2-40B4-BE49-F238E27FC236}">
                <a16:creationId xmlns:a16="http://schemas.microsoft.com/office/drawing/2014/main" xmlns="" id="{701F7756-0848-4F6B-8B84-7C0432E44F33}"/>
              </a:ext>
            </a:extLst>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254442" y="3206032"/>
            <a:ext cx="1462088" cy="445936"/>
          </a:xfrm>
          <a:prstGeom prst="rect">
            <a:avLst/>
          </a:prstGeom>
          <a:noFill/>
        </p:spPr>
      </p:pic>
      <p:sp>
        <p:nvSpPr>
          <p:cNvPr id="2" name="Cím 1">
            <a:extLst>
              <a:ext uri="{FF2B5EF4-FFF2-40B4-BE49-F238E27FC236}">
                <a16:creationId xmlns:a16="http://schemas.microsoft.com/office/drawing/2014/main" xmlns="" id="{478BEA9F-A50E-45FE-889D-6BBB41382995}"/>
              </a:ext>
            </a:extLst>
          </p:cNvPr>
          <p:cNvSpPr>
            <a:spLocks noGrp="1"/>
          </p:cNvSpPr>
          <p:nvPr>
            <p:ph type="title"/>
          </p:nvPr>
        </p:nvSpPr>
        <p:spPr>
          <a:xfrm>
            <a:off x="1136428" y="627564"/>
            <a:ext cx="7474172" cy="1325563"/>
          </a:xfrm>
        </p:spPr>
        <p:txBody>
          <a:bodyPr vert="horz" lIns="91440" tIns="45720" rIns="91440" bIns="45720" rtlCol="0" anchor="ctr">
            <a:normAutofit/>
          </a:bodyPr>
          <a:lstStyle/>
          <a:p>
            <a:r>
              <a:rPr lang="hu-HU" b="1" dirty="0"/>
              <a:t>Vegyipar vagyonértékelői szemmel</a:t>
            </a:r>
          </a:p>
        </p:txBody>
      </p:sp>
      <p:sp>
        <p:nvSpPr>
          <p:cNvPr id="3" name="Szövegdoboz 2">
            <a:extLst>
              <a:ext uri="{FF2B5EF4-FFF2-40B4-BE49-F238E27FC236}">
                <a16:creationId xmlns:a16="http://schemas.microsoft.com/office/drawing/2014/main" xmlns="" id="{68112974-024D-4116-B141-ADA44334D305}"/>
              </a:ext>
            </a:extLst>
          </p:cNvPr>
          <p:cNvSpPr txBox="1"/>
          <p:nvPr/>
        </p:nvSpPr>
        <p:spPr>
          <a:xfrm>
            <a:off x="1136429" y="2278173"/>
            <a:ext cx="6467867" cy="3450613"/>
          </a:xfrm>
          <a:prstGeom prst="rect">
            <a:avLst/>
          </a:prstGeom>
        </p:spPr>
        <p:txBody>
          <a:bodyPr vert="horz" lIns="91440" tIns="45720" rIns="91440" bIns="45720" rtlCol="0" anchor="ctr">
            <a:normAutofit/>
          </a:bodyPr>
          <a:lstStyle/>
          <a:p>
            <a:pPr marL="285750" lvl="0" indent="-228600">
              <a:lnSpc>
                <a:spcPct val="90000"/>
              </a:lnSpc>
              <a:spcAft>
                <a:spcPts val="600"/>
              </a:spcAft>
              <a:buFont typeface="Arial" panose="020B0604020202020204" pitchFamily="34" charset="0"/>
              <a:buChar char="•"/>
            </a:pPr>
            <a:endParaRPr lang="en-US" sz="1100" dirty="0"/>
          </a:p>
        </p:txBody>
      </p:sp>
      <p:sp>
        <p:nvSpPr>
          <p:cNvPr id="5" name="Téglalap 4">
            <a:extLst>
              <a:ext uri="{FF2B5EF4-FFF2-40B4-BE49-F238E27FC236}">
                <a16:creationId xmlns:a16="http://schemas.microsoft.com/office/drawing/2014/main" xmlns="" id="{B791F699-F884-4E35-9006-4ECE8E488D86}"/>
              </a:ext>
            </a:extLst>
          </p:cNvPr>
          <p:cNvSpPr/>
          <p:nvPr/>
        </p:nvSpPr>
        <p:spPr>
          <a:xfrm>
            <a:off x="1123655" y="1953127"/>
            <a:ext cx="7374526" cy="646331"/>
          </a:xfrm>
          <a:prstGeom prst="rect">
            <a:avLst/>
          </a:prstGeom>
        </p:spPr>
        <p:txBody>
          <a:bodyPr wrap="square">
            <a:spAutoFit/>
          </a:bodyPr>
          <a:lstStyle/>
          <a:p>
            <a:endParaRPr lang="hu-HU" dirty="0"/>
          </a:p>
          <a:p>
            <a:pPr marL="285750" indent="-285750">
              <a:buFont typeface="Arial" panose="020B0604020202020204" pitchFamily="34" charset="0"/>
              <a:buChar char="•"/>
            </a:pPr>
            <a:endParaRPr lang="hu-HU" dirty="0">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529834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1559</Words>
  <Application>Microsoft Office PowerPoint</Application>
  <PresentationFormat>Egyéni</PresentationFormat>
  <Paragraphs>115</Paragraphs>
  <Slides>19</Slides>
  <Notes>0</Notes>
  <HiddenSlides>0</HiddenSlides>
  <MMClips>0</MMClips>
  <ScaleCrop>false</ScaleCrop>
  <HeadingPairs>
    <vt:vector size="4" baseType="variant">
      <vt:variant>
        <vt:lpstr>Téma</vt:lpstr>
      </vt:variant>
      <vt:variant>
        <vt:i4>1</vt:i4>
      </vt:variant>
      <vt:variant>
        <vt:lpstr>Diacímek</vt:lpstr>
      </vt:variant>
      <vt:variant>
        <vt:i4>19</vt:i4>
      </vt:variant>
    </vt:vector>
  </HeadingPairs>
  <TitlesOfParts>
    <vt:vector size="20" baseType="lpstr">
      <vt:lpstr>Office-téma</vt:lpstr>
      <vt:lpstr>Esettanulmány Eszközvagyon-értékelés témakörben </vt:lpstr>
      <vt:lpstr>Bevezetés</vt:lpstr>
      <vt:lpstr>Előzmények – Probléma felvetés</vt:lpstr>
      <vt:lpstr>Előzmények – Probléma felvetés</vt:lpstr>
      <vt:lpstr>A probléma</vt:lpstr>
      <vt:lpstr>Megoldás a felvetett problémára</vt:lpstr>
      <vt:lpstr>Vagyonértékelés</vt:lpstr>
      <vt:lpstr>Vagyonértékelés</vt:lpstr>
      <vt:lpstr>Vegyipar vagyonértékelői szemmel</vt:lpstr>
      <vt:lpstr>Vegyipar vagyonértékelői szemmel</vt:lpstr>
      <vt:lpstr>Vegyipar vagyonértékelői szemmel</vt:lpstr>
      <vt:lpstr>Vegyipar vagyonértékelői szemmel</vt:lpstr>
      <vt:lpstr>Vegyipar vagyonértékelői szemmel</vt:lpstr>
      <vt:lpstr>Értékelendő vagyon köre – aktivált eszközök</vt:lpstr>
      <vt:lpstr>Vagyonértékelés folyamata</vt:lpstr>
      <vt:lpstr>Vagyonértékelés folyamata</vt:lpstr>
      <vt:lpstr>Számvitelhez való illesztés</vt:lpstr>
      <vt:lpstr>Számvitelhez való illesztés</vt:lpstr>
      <vt:lpstr>Összefoglalás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Esettanulmány Eszközvagyon-értékelés témakörben</dc:title>
  <dc:creator>Berszán Tamás</dc:creator>
  <cp:lastModifiedBy>OKISZ_0012</cp:lastModifiedBy>
  <cp:revision>10</cp:revision>
  <dcterms:created xsi:type="dcterms:W3CDTF">2018-05-12T09:41:40Z</dcterms:created>
  <dcterms:modified xsi:type="dcterms:W3CDTF">2018-09-21T07:28:04Z</dcterms:modified>
</cp:coreProperties>
</file>